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8"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58" autoAdjust="0"/>
  </p:normalViewPr>
  <p:slideViewPr>
    <p:cSldViewPr>
      <p:cViewPr varScale="1">
        <p:scale>
          <a:sx n="74" d="100"/>
          <a:sy n="74" d="100"/>
        </p:scale>
        <p:origin x="-1044"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7EAF463A-BC7C-46EE-9F1E-7F377CCA4891}" type="datetimeFigureOut">
              <a:rPr lang="en-US" smtClean="0"/>
              <a:pPr/>
              <a:t>11/28/2013</a:t>
            </a:fld>
            <a:endParaRPr lang="en-US"/>
          </a:p>
        </p:txBody>
      </p:sp>
      <p:sp>
        <p:nvSpPr>
          <p:cNvPr id="20" name="Нижний колонтитул 19"/>
          <p:cNvSpPr>
            <a:spLocks noGrp="1"/>
          </p:cNvSpPr>
          <p:nvPr>
            <p:ph type="ftr" sz="quarter" idx="11"/>
          </p:nvPr>
        </p:nvSpPr>
        <p:spPr/>
        <p:txBody>
          <a:bodyPr/>
          <a:lstStyle>
            <a:extLst/>
          </a:lstStyle>
          <a:p>
            <a:endParaRPr lang="en-US"/>
          </a:p>
        </p:txBody>
      </p:sp>
      <p:sp>
        <p:nvSpPr>
          <p:cNvPr id="10" name="Номер слайда 9"/>
          <p:cNvSpPr>
            <a:spLocks noGrp="1"/>
          </p:cNvSpPr>
          <p:nvPr>
            <p:ph type="sldNum" sz="quarter" idx="12"/>
          </p:nvPr>
        </p:nvSpPr>
        <p:spPr/>
        <p:txBody>
          <a:bodyPr/>
          <a:lstStyle>
            <a:extLst/>
          </a:lstStyle>
          <a:p>
            <a:fld id="{A483448D-3A78-4528-A469-B745A65DA480}" type="slidenum">
              <a:rPr lang="en-US" smtClean="0"/>
              <a:pPr/>
              <a:t>‹#›</a:t>
            </a:fld>
            <a:endParaRPr lang="en-US"/>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7EAF463A-BC7C-46EE-9F1E-7F377CCA4891}" type="datetimeFigureOut">
              <a:rPr lang="en-US" smtClean="0"/>
              <a:pPr/>
              <a:t>11/28/2013</a:t>
            </a:fld>
            <a:endParaRPr lang="en-US"/>
          </a:p>
        </p:txBody>
      </p:sp>
      <p:sp>
        <p:nvSpPr>
          <p:cNvPr id="5" name="Нижний колонтитул 4"/>
          <p:cNvSpPr>
            <a:spLocks noGrp="1"/>
          </p:cNvSpPr>
          <p:nvPr>
            <p:ph type="ftr" sz="quarter" idx="11"/>
          </p:nvPr>
        </p:nvSpPr>
        <p:spPr/>
        <p:txBody>
          <a:bodyPr/>
          <a:lstStyle>
            <a:extLst/>
          </a:lstStyle>
          <a:p>
            <a:endParaRPr lang="en-US"/>
          </a:p>
        </p:txBody>
      </p:sp>
      <p:sp>
        <p:nvSpPr>
          <p:cNvPr id="6" name="Номер слайда 5"/>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7EAF463A-BC7C-46EE-9F1E-7F377CCA4891}" type="datetimeFigureOut">
              <a:rPr lang="en-US" smtClean="0"/>
              <a:pPr/>
              <a:t>11/28/2013</a:t>
            </a:fld>
            <a:endParaRPr lang="en-US"/>
          </a:p>
        </p:txBody>
      </p:sp>
      <p:sp>
        <p:nvSpPr>
          <p:cNvPr id="5" name="Нижний колонтитул 4"/>
          <p:cNvSpPr>
            <a:spLocks noGrp="1"/>
          </p:cNvSpPr>
          <p:nvPr>
            <p:ph type="ftr" sz="quarter" idx="11"/>
          </p:nvPr>
        </p:nvSpPr>
        <p:spPr/>
        <p:txBody>
          <a:bodyPr/>
          <a:lstStyle>
            <a:extLst/>
          </a:lstStyle>
          <a:p>
            <a:endParaRPr lang="en-US"/>
          </a:p>
        </p:txBody>
      </p:sp>
      <p:sp>
        <p:nvSpPr>
          <p:cNvPr id="6" name="Номер слайда 5"/>
          <p:cNvSpPr>
            <a:spLocks noGrp="1"/>
          </p:cNvSpPr>
          <p:nvPr>
            <p:ph type="sldNum" sz="quarter" idx="12"/>
          </p:nvPr>
        </p:nvSpPr>
        <p:spPr/>
        <p:txBody>
          <a:bodyPr/>
          <a:lstStyle>
            <a:extLst/>
          </a:lstStyle>
          <a:p>
            <a:fld id="{A483448D-3A78-4528-A469-B745A65DA480}" type="slidenum">
              <a:rPr lang="en-US" smtClean="0"/>
              <a:pPr/>
              <a:t>‹#›</a:t>
            </a:fld>
            <a:endParaRPr lang="en-US"/>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7EAF463A-BC7C-46EE-9F1E-7F377CCA4891}" type="datetimeFigureOut">
              <a:rPr lang="en-US" smtClean="0"/>
              <a:pPr/>
              <a:t>11/28/2013</a:t>
            </a:fld>
            <a:endParaRPr lang="en-US"/>
          </a:p>
        </p:txBody>
      </p:sp>
      <p:sp>
        <p:nvSpPr>
          <p:cNvPr id="6" name="Нижний колонтитул 5"/>
          <p:cNvSpPr>
            <a:spLocks noGrp="1"/>
          </p:cNvSpPr>
          <p:nvPr>
            <p:ph type="ftr" sz="quarter" idx="11"/>
          </p:nvPr>
        </p:nvSpPr>
        <p:spPr/>
        <p:txBody>
          <a:bodyPr/>
          <a:lstStyle>
            <a:extLst/>
          </a:lstStyle>
          <a:p>
            <a:endParaRPr lang="en-US"/>
          </a:p>
        </p:txBody>
      </p:sp>
      <p:sp>
        <p:nvSpPr>
          <p:cNvPr id="7" name="Номер слайда 6"/>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7EAF463A-BC7C-46EE-9F1E-7F377CCA4891}" type="datetimeFigureOut">
              <a:rPr lang="en-US" smtClean="0"/>
              <a:pPr/>
              <a:t>11/28/2013</a:t>
            </a:fld>
            <a:endParaRPr lang="en-US"/>
          </a:p>
        </p:txBody>
      </p:sp>
      <p:sp>
        <p:nvSpPr>
          <p:cNvPr id="8" name="Нижний колонтитул 7"/>
          <p:cNvSpPr>
            <a:spLocks noGrp="1"/>
          </p:cNvSpPr>
          <p:nvPr>
            <p:ph type="ftr" sz="quarter" idx="11"/>
          </p:nvPr>
        </p:nvSpPr>
        <p:spPr/>
        <p:txBody>
          <a:bodyPr/>
          <a:lstStyle>
            <a:extLst/>
          </a:lstStyle>
          <a:p>
            <a:endParaRPr lang="en-US"/>
          </a:p>
        </p:txBody>
      </p:sp>
      <p:sp>
        <p:nvSpPr>
          <p:cNvPr id="9" name="Номер слайда 8"/>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7EAF463A-BC7C-46EE-9F1E-7F377CCA4891}" type="datetimeFigureOut">
              <a:rPr lang="en-US" smtClean="0"/>
              <a:pPr/>
              <a:t>11/28/2013</a:t>
            </a:fld>
            <a:endParaRPr lang="en-US"/>
          </a:p>
        </p:txBody>
      </p:sp>
      <p:sp>
        <p:nvSpPr>
          <p:cNvPr id="4" name="Нижний колонтитул 3"/>
          <p:cNvSpPr>
            <a:spLocks noGrp="1"/>
          </p:cNvSpPr>
          <p:nvPr>
            <p:ph type="ftr" sz="quarter" idx="11"/>
          </p:nvPr>
        </p:nvSpPr>
        <p:spPr/>
        <p:txBody>
          <a:bodyPr/>
          <a:lstStyle>
            <a:extLst/>
          </a:lstStyle>
          <a:p>
            <a:endParaRPr lang="en-US"/>
          </a:p>
        </p:txBody>
      </p:sp>
      <p:sp>
        <p:nvSpPr>
          <p:cNvPr id="5" name="Номер слайда 4"/>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7EAF463A-BC7C-46EE-9F1E-7F377CCA4891}" type="datetimeFigureOut">
              <a:rPr lang="en-US" smtClean="0"/>
              <a:pPr/>
              <a:t>11/28/2013</a:t>
            </a:fld>
            <a:endParaRPr lang="en-US"/>
          </a:p>
        </p:txBody>
      </p:sp>
      <p:sp>
        <p:nvSpPr>
          <p:cNvPr id="3" name="Нижний колонтитул 2"/>
          <p:cNvSpPr>
            <a:spLocks noGrp="1"/>
          </p:cNvSpPr>
          <p:nvPr>
            <p:ph type="ftr" sz="quarter" idx="11"/>
          </p:nvPr>
        </p:nvSpPr>
        <p:spPr/>
        <p:txBody>
          <a:bodyPr/>
          <a:lstStyle>
            <a:extLst/>
          </a:lstStyle>
          <a:p>
            <a:endParaRPr lang="en-US"/>
          </a:p>
        </p:txBody>
      </p:sp>
      <p:sp>
        <p:nvSpPr>
          <p:cNvPr id="4" name="Номер слайда 3"/>
          <p:cNvSpPr>
            <a:spLocks noGrp="1"/>
          </p:cNvSpPr>
          <p:nvPr>
            <p:ph type="sldNum" sz="quarter" idx="12"/>
          </p:nvPr>
        </p:nvSpPr>
        <p:spPr/>
        <p:txBody>
          <a:bodyPr/>
          <a:lstStyle>
            <a:extLst/>
          </a:lstStyle>
          <a:p>
            <a:fld id="{A483448D-3A78-4528-A469-B745A65DA480}" type="slidenum">
              <a:rPr lang="en-US" smtClean="0"/>
              <a:pPr/>
              <a:t>‹#›</a:t>
            </a:fld>
            <a:endParaRPr lang="en-US"/>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7EAF463A-BC7C-46EE-9F1E-7F377CCA4891}" type="datetimeFigureOut">
              <a:rPr lang="en-US" smtClean="0"/>
              <a:pPr/>
              <a:t>11/28/2013</a:t>
            </a:fld>
            <a:endParaRPr lang="en-US"/>
          </a:p>
        </p:txBody>
      </p:sp>
      <p:sp>
        <p:nvSpPr>
          <p:cNvPr id="6" name="Нижний колонтитул 5"/>
          <p:cNvSpPr>
            <a:spLocks noGrp="1"/>
          </p:cNvSpPr>
          <p:nvPr>
            <p:ph type="ftr" sz="quarter" idx="11"/>
          </p:nvPr>
        </p:nvSpPr>
        <p:spPr/>
        <p:txBody>
          <a:bodyPr/>
          <a:lstStyle>
            <a:extLst/>
          </a:lstStyle>
          <a:p>
            <a:endParaRPr lang="en-US"/>
          </a:p>
        </p:txBody>
      </p:sp>
      <p:sp>
        <p:nvSpPr>
          <p:cNvPr id="7" name="Номер слайда 6"/>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7EAF463A-BC7C-46EE-9F1E-7F377CCA4891}" type="datetimeFigureOut">
              <a:rPr lang="en-US" smtClean="0"/>
              <a:pPr/>
              <a:t>11/28/2013</a:t>
            </a:fld>
            <a:endParaRPr lang="en-US"/>
          </a:p>
        </p:txBody>
      </p:sp>
      <p:sp>
        <p:nvSpPr>
          <p:cNvPr id="6" name="Нижний колонтитул 5"/>
          <p:cNvSpPr>
            <a:spLocks noGrp="1"/>
          </p:cNvSpPr>
          <p:nvPr>
            <p:ph type="ftr" sz="quarter" idx="11"/>
          </p:nvPr>
        </p:nvSpPr>
        <p:spPr/>
        <p:txBody>
          <a:bodyPr/>
          <a:lstStyle>
            <a:extLst/>
          </a:lstStyle>
          <a:p>
            <a:endParaRPr lang="en-US"/>
          </a:p>
        </p:txBody>
      </p:sp>
      <p:sp>
        <p:nvSpPr>
          <p:cNvPr id="7" name="Номер слайда 6"/>
          <p:cNvSpPr>
            <a:spLocks noGrp="1"/>
          </p:cNvSpPr>
          <p:nvPr>
            <p:ph type="sldNum" sz="quarter" idx="12"/>
          </p:nvPr>
        </p:nvSpPr>
        <p:spPr/>
        <p:txBody>
          <a:bodyPr/>
          <a:lstStyle>
            <a:extLst/>
          </a:lstStyle>
          <a:p>
            <a:fld id="{A483448D-3A78-4528-A469-B745A65DA480}" type="slidenum">
              <a:rPr lang="en-US" smtClean="0"/>
              <a:pPr/>
              <a:t>‹#›</a:t>
            </a:fld>
            <a:endParaRPr lang="en-US"/>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7EAF463A-BC7C-46EE-9F1E-7F377CCA4891}" type="datetimeFigureOut">
              <a:rPr lang="en-US" smtClean="0"/>
              <a:pPr/>
              <a:t>11/28/2013</a:t>
            </a:fld>
            <a:endParaRPr lang="en-US"/>
          </a:p>
        </p:txBody>
      </p:sp>
      <p:sp>
        <p:nvSpPr>
          <p:cNvPr id="5" name="Нижний колонтитул 4"/>
          <p:cNvSpPr>
            <a:spLocks noGrp="1"/>
          </p:cNvSpPr>
          <p:nvPr>
            <p:ph type="ftr" sz="quarter" idx="11"/>
          </p:nvPr>
        </p:nvSpPr>
        <p:spPr/>
        <p:txBody>
          <a:bodyPr/>
          <a:lstStyle>
            <a:extLst/>
          </a:lstStyle>
          <a:p>
            <a:endParaRPr lang="en-US"/>
          </a:p>
        </p:txBody>
      </p:sp>
      <p:sp>
        <p:nvSpPr>
          <p:cNvPr id="6" name="Номер слайда 5"/>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7EAF463A-BC7C-46EE-9F1E-7F377CCA4891}" type="datetimeFigureOut">
              <a:rPr lang="en-US" smtClean="0"/>
              <a:pPr/>
              <a:t>11/28/2013</a:t>
            </a:fld>
            <a:endParaRPr lang="en-US"/>
          </a:p>
        </p:txBody>
      </p:sp>
      <p:sp>
        <p:nvSpPr>
          <p:cNvPr id="5" name="Нижний колонтитул 4"/>
          <p:cNvSpPr>
            <a:spLocks noGrp="1"/>
          </p:cNvSpPr>
          <p:nvPr>
            <p:ph type="ftr" sz="quarter" idx="11"/>
          </p:nvPr>
        </p:nvSpPr>
        <p:spPr/>
        <p:txBody>
          <a:bodyPr/>
          <a:lstStyle>
            <a:extLst/>
          </a:lstStyle>
          <a:p>
            <a:endParaRPr lang="en-US"/>
          </a:p>
        </p:txBody>
      </p:sp>
      <p:sp>
        <p:nvSpPr>
          <p:cNvPr id="6" name="Номер слайда 5"/>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7EAF463A-BC7C-46EE-9F1E-7F377CCA4891}" type="datetimeFigureOut">
              <a:rPr lang="en-US" smtClean="0"/>
              <a:pPr/>
              <a:t>11/28/2013</a:t>
            </a:fld>
            <a:endParaRPr lang="en-US"/>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A483448D-3A78-4528-A469-B745A65DA480}" type="slidenum">
              <a:rPr lang="en-US" smtClean="0"/>
              <a:pPr/>
              <a:t>‹#›</a:t>
            </a:fld>
            <a:endParaRPr lang="en-US"/>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900igr.net/"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3600" b="1" dirty="0" smtClean="0">
                <a:latin typeface="+mn-lt"/>
              </a:rPr>
              <a:t>План</a:t>
            </a:r>
            <a:endParaRPr lang="ru-RU" sz="3600" b="1" dirty="0">
              <a:latin typeface="+mn-lt"/>
            </a:endParaRPr>
          </a:p>
        </p:txBody>
      </p:sp>
      <p:sp>
        <p:nvSpPr>
          <p:cNvPr id="3" name="Содержимое 2"/>
          <p:cNvSpPr>
            <a:spLocks noGrp="1"/>
          </p:cNvSpPr>
          <p:nvPr>
            <p:ph idx="1"/>
          </p:nvPr>
        </p:nvSpPr>
        <p:spPr/>
        <p:txBody>
          <a:bodyPr/>
          <a:lstStyle/>
          <a:p>
            <a:pPr marL="596646" indent="-514350">
              <a:buFont typeface="+mj-lt"/>
              <a:buAutoNum type="arabicPeriod"/>
            </a:pPr>
            <a:r>
              <a:rPr lang="ru-RU" dirty="0" smtClean="0"/>
              <a:t>Сущность делового общения</a:t>
            </a:r>
          </a:p>
          <a:p>
            <a:pPr marL="596646" indent="-514350">
              <a:buFont typeface="+mj-lt"/>
              <a:buAutoNum type="arabicPeriod"/>
            </a:pPr>
            <a:r>
              <a:rPr lang="ru-RU" dirty="0" smtClean="0"/>
              <a:t>Виды делового общения</a:t>
            </a:r>
          </a:p>
          <a:p>
            <a:pPr marL="596646" indent="-514350">
              <a:buFont typeface="+mj-lt"/>
              <a:buAutoNum type="arabicPeriod"/>
            </a:pPr>
            <a:r>
              <a:rPr lang="ru-RU" dirty="0" smtClean="0"/>
              <a:t>Основные формы делового общения</a:t>
            </a:r>
          </a:p>
          <a:p>
            <a:pPr marL="596646" indent="-514350">
              <a:buFont typeface="+mj-lt"/>
              <a:buAutoNum type="arabicPeriod"/>
            </a:pPr>
            <a:r>
              <a:rPr lang="ru-RU" dirty="0" smtClean="0"/>
              <a:t>Заключение</a:t>
            </a:r>
            <a:endParaRPr lang="ru-RU" dirty="0"/>
          </a:p>
        </p:txBody>
      </p:sp>
      <p:sp>
        <p:nvSpPr>
          <p:cNvPr id="4" name="Скругленный прямоугольник 3">
            <a:hlinkClick r:id="rId2" tooltip=" Каталог презентаций "/>
          </p:cNvPr>
          <p:cNvSpPr/>
          <p:nvPr/>
        </p:nvSpPr>
        <p:spPr>
          <a:xfrm>
            <a:off x="3898900" y="6477000"/>
            <a:ext cx="1346200" cy="355600"/>
          </a:xfrm>
          <a:prstGeom prst="roundRect">
            <a:avLst/>
          </a:prstGeom>
          <a:gradFill flip="none" rotWithShape="1">
            <a:gsLst>
              <a:gs pos="0">
                <a:srgbClr val="FFFFFF"/>
              </a:gs>
              <a:gs pos="100000">
                <a:srgbClr val="FFFFFF">
                  <a:shade val="88000"/>
                </a:srgbClr>
              </a:gs>
            </a:gsLst>
            <a:lin ang="5400000" scaled="1"/>
            <a:tileRect/>
          </a:gradFill>
          <a:ln w="12700">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88900" tIns="25400" rIns="88900" bIns="50800" rtlCol="0" anchor="ctr" anchorCtr="1">
            <a:noAutofit/>
          </a:bodyPr>
          <a:lstStyle/>
          <a:p>
            <a:pPr algn="ctr"/>
            <a:r>
              <a:rPr lang="en-US" sz="2000" u="sng" smtClean="0">
                <a:solidFill>
                  <a:srgbClr val="3333CC"/>
                </a:solidFill>
                <a:latin typeface="Arial"/>
              </a:rPr>
              <a:t>900igr.net</a:t>
            </a:r>
            <a:endParaRPr lang="ru-RU" sz="2000" u="sng">
              <a:solidFill>
                <a:srgbClr val="3333CC"/>
              </a:solidFill>
              <a:latin typeface="Aria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4000" dirty="0" smtClean="0">
                <a:latin typeface="+mn-lt"/>
              </a:rPr>
              <a:t>Сущность делового общения</a:t>
            </a:r>
            <a:endParaRPr lang="ru-RU" sz="4000" dirty="0">
              <a:latin typeface="+mn-lt"/>
            </a:endParaRPr>
          </a:p>
        </p:txBody>
      </p:sp>
      <p:sp>
        <p:nvSpPr>
          <p:cNvPr id="3" name="Содержимое 2"/>
          <p:cNvSpPr>
            <a:spLocks noGrp="1"/>
          </p:cNvSpPr>
          <p:nvPr>
            <p:ph idx="1"/>
          </p:nvPr>
        </p:nvSpPr>
        <p:spPr/>
        <p:txBody>
          <a:bodyPr>
            <a:normAutofit/>
          </a:bodyPr>
          <a:lstStyle/>
          <a:p>
            <a:pPr marL="0" indent="450000" algn="just">
              <a:lnSpc>
                <a:spcPct val="140000"/>
              </a:lnSpc>
              <a:spcBef>
                <a:spcPts val="0"/>
              </a:spcBef>
              <a:buNone/>
            </a:pPr>
            <a:r>
              <a:rPr lang="ru-RU" sz="1800" dirty="0" smtClean="0"/>
              <a:t>Одной из важнейших сторон корпоративной культуры является корректное деловое общение. Обмен информацией, выдвижение и разработка рабочих идей, контроль и координация деятельности сотрудников, подведение итогов и оценка достигнутого - вот лишь некоторые стороны деятельности организации, которые связаны с проведением совещаний и деловых бесед разного рода. Деловые беседы, деловые совещания и телефонные разговоры можно рассматривать как самостоятельные виды деловой коммуникации. Они отличаются друг от друга целями, ради которых проводятся, формой контакта и числом участников, что предопределяет социально-психологические особенности их организации и проведения.</a:t>
            </a:r>
            <a:endParaRPr lang="ru-RU" sz="1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4400" dirty="0" smtClean="0">
                <a:latin typeface="+mn-lt"/>
              </a:rPr>
              <a:t>Сущность делового общения</a:t>
            </a:r>
            <a:endParaRPr lang="ru-RU" dirty="0">
              <a:latin typeface="+mn-lt"/>
            </a:endParaRPr>
          </a:p>
        </p:txBody>
      </p:sp>
      <p:sp>
        <p:nvSpPr>
          <p:cNvPr id="3" name="Содержимое 2"/>
          <p:cNvSpPr>
            <a:spLocks noGrp="1"/>
          </p:cNvSpPr>
          <p:nvPr>
            <p:ph idx="1"/>
          </p:nvPr>
        </p:nvSpPr>
        <p:spPr/>
        <p:txBody>
          <a:bodyPr>
            <a:normAutofit/>
          </a:bodyPr>
          <a:lstStyle/>
          <a:p>
            <a:pPr marL="0" indent="450000" algn="just">
              <a:lnSpc>
                <a:spcPct val="160000"/>
              </a:lnSpc>
              <a:spcBef>
                <a:spcPts val="0"/>
              </a:spcBef>
              <a:buNone/>
            </a:pPr>
            <a:r>
              <a:rPr lang="ru-RU" sz="1800" dirty="0" smtClean="0"/>
              <a:t>Деловое общение - это такое взаимодействие людей, которое подчинено решению определенной задачи (производственной, научно-коммерческой и т.д.), т.е. цель делового взаимодействия лежит за пределами процесса общения. От качества делового общения зависят взаимопонимание, согласованность действий и четкость приоритетов, возникающих у субъектов, занятых общим делом.</a:t>
            </a:r>
            <a:endParaRPr lang="ru-RU" sz="1800" dirty="0"/>
          </a:p>
        </p:txBody>
      </p:sp>
      <p:pic>
        <p:nvPicPr>
          <p:cNvPr id="1026" name="Picture 2" descr="C:\Documents and Settings\Klinch\Рабочий стол\диалог-1.jpg"/>
          <p:cNvPicPr>
            <a:picLocks noChangeAspect="1" noChangeArrowheads="1"/>
          </p:cNvPicPr>
          <p:nvPr/>
        </p:nvPicPr>
        <p:blipFill>
          <a:blip r:embed="rId2" cstate="print"/>
          <a:srcRect/>
          <a:stretch>
            <a:fillRect/>
          </a:stretch>
        </p:blipFill>
        <p:spPr bwMode="auto">
          <a:xfrm>
            <a:off x="5943601" y="4572001"/>
            <a:ext cx="3200400" cy="22860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4000" dirty="0" smtClean="0">
                <a:latin typeface="+mn-lt"/>
              </a:rPr>
              <a:t>Сущность делового общения</a:t>
            </a:r>
            <a:endParaRPr lang="ru-RU" dirty="0">
              <a:latin typeface="+mn-lt"/>
            </a:endParaRPr>
          </a:p>
        </p:txBody>
      </p:sp>
      <p:sp>
        <p:nvSpPr>
          <p:cNvPr id="3" name="Содержимое 2"/>
          <p:cNvSpPr>
            <a:spLocks noGrp="1"/>
          </p:cNvSpPr>
          <p:nvPr>
            <p:ph idx="1"/>
          </p:nvPr>
        </p:nvSpPr>
        <p:spPr/>
        <p:txBody>
          <a:bodyPr>
            <a:normAutofit fontScale="55000" lnSpcReduction="20000"/>
          </a:bodyPr>
          <a:lstStyle/>
          <a:p>
            <a:pPr marL="0" indent="450000" algn="just">
              <a:lnSpc>
                <a:spcPct val="170000"/>
              </a:lnSpc>
              <a:spcBef>
                <a:spcPts val="0"/>
              </a:spcBef>
              <a:buNone/>
            </a:pPr>
            <a:r>
              <a:rPr lang="ru-RU" dirty="0" smtClean="0"/>
              <a:t>Принципы деятельности любой социальной организации (фирмы, учреждения) оказывают существенное воздействие на поведение входящих в нее индивидов. Отметим следующие особенности организационного поведения:</a:t>
            </a:r>
          </a:p>
          <a:p>
            <a:pPr marL="0" indent="450000" algn="just">
              <a:lnSpc>
                <a:spcPct val="170000"/>
              </a:lnSpc>
              <a:spcBef>
                <a:spcPts val="0"/>
              </a:spcBef>
              <a:buNone/>
            </a:pPr>
            <a:r>
              <a:rPr lang="ru-RU" dirty="0" smtClean="0"/>
              <a:t>1. Достаточно жесткая регламентация целей и мотивов общения, способов осуществления контактов между сотрудниками: за каждым работником в организации нормативно закрепляется стандарт поведения в виде устойчивой структуры формальных прав и обязанностей, которому он должен следовать. Поэтому психологически деловое общение оказывается в значительной степени формализованным, отстраненным, "холодным".</a:t>
            </a:r>
          </a:p>
          <a:p>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4400" dirty="0" smtClean="0">
                <a:latin typeface="+mn-lt"/>
              </a:rPr>
              <a:t>Сущность делового общения</a:t>
            </a:r>
            <a:endParaRPr lang="ru-RU" dirty="0">
              <a:latin typeface="+mn-lt"/>
            </a:endParaRPr>
          </a:p>
        </p:txBody>
      </p:sp>
      <p:sp>
        <p:nvSpPr>
          <p:cNvPr id="3" name="Содержимое 2"/>
          <p:cNvSpPr>
            <a:spLocks noGrp="1"/>
          </p:cNvSpPr>
          <p:nvPr>
            <p:ph idx="1"/>
          </p:nvPr>
        </p:nvSpPr>
        <p:spPr/>
        <p:txBody>
          <a:bodyPr>
            <a:normAutofit fontScale="47500" lnSpcReduction="20000"/>
          </a:bodyPr>
          <a:lstStyle/>
          <a:p>
            <a:pPr marL="0" indent="450000" algn="just">
              <a:lnSpc>
                <a:spcPct val="170000"/>
              </a:lnSpc>
              <a:spcBef>
                <a:spcPts val="0"/>
              </a:spcBef>
              <a:buNone/>
            </a:pPr>
            <a:r>
              <a:rPr lang="ru-RU" sz="3800" dirty="0" smtClean="0"/>
              <a:t>2. Иерархичность построения организации: между подразделениями и сотрудниками закрепляются отношения подчинения, зависимости, неравенства. Следствием действия этого принципа для речевой коммуникации оказывается: во-первых, активное использование вербальных средств демонстрации социального статуса участниками делового общения, во-вторых, проблема передачи информации по звеньям иерархической пирамиды и соответственно эффективности обратной связи.</a:t>
            </a:r>
          </a:p>
          <a:p>
            <a:pPr marL="0" indent="450000" algn="just">
              <a:lnSpc>
                <a:spcPct val="170000"/>
              </a:lnSpc>
              <a:spcBef>
                <a:spcPts val="0"/>
              </a:spcBef>
              <a:buNone/>
            </a:pPr>
            <a:r>
              <a:rPr lang="ru-RU" sz="3800" dirty="0" smtClean="0"/>
              <a:t>Признано, что эффективность распространения деловой информации "по горизонтали" (т.е. между отделами, подразделениями или сотрудниками одного уровня), как правило, очень высока. </a:t>
            </a:r>
            <a:endParaRPr lang="ru-RU"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sz="4000" dirty="0" smtClean="0">
                <a:latin typeface="+mn-lt"/>
              </a:rPr>
              <a:t>Сущность делового общения</a:t>
            </a:r>
            <a:endParaRPr lang="ru-RU" dirty="0">
              <a:latin typeface="+mn-lt"/>
            </a:endParaRPr>
          </a:p>
        </p:txBody>
      </p:sp>
      <p:sp>
        <p:nvSpPr>
          <p:cNvPr id="3" name="Содержимое 2"/>
          <p:cNvSpPr>
            <a:spLocks noGrp="1"/>
          </p:cNvSpPr>
          <p:nvPr>
            <p:ph idx="1"/>
          </p:nvPr>
        </p:nvSpPr>
        <p:spPr>
          <a:xfrm>
            <a:off x="1435608" y="1447800"/>
            <a:ext cx="7498080" cy="4953000"/>
          </a:xfrm>
        </p:spPr>
        <p:txBody>
          <a:bodyPr>
            <a:noAutofit/>
          </a:bodyPr>
          <a:lstStyle/>
          <a:p>
            <a:pPr marL="0" indent="450000" algn="just">
              <a:lnSpc>
                <a:spcPct val="120000"/>
              </a:lnSpc>
              <a:spcBef>
                <a:spcPts val="0"/>
              </a:spcBef>
              <a:buNone/>
            </a:pPr>
            <a:r>
              <a:rPr lang="ru-RU" sz="1800" dirty="0" smtClean="0"/>
              <a:t>3. Необходимость в особых усилиях по стимулированию труда, что объясняется объективной противоречивостью поведения и самоощущения человека в организации.</a:t>
            </a:r>
          </a:p>
          <a:p>
            <a:pPr marL="0" indent="450000" algn="just">
              <a:lnSpc>
                <a:spcPct val="120000"/>
              </a:lnSpc>
              <a:spcBef>
                <a:spcPts val="0"/>
              </a:spcBef>
              <a:buNone/>
            </a:pPr>
            <a:r>
              <a:rPr lang="ru-RU" sz="1800" dirty="0" smtClean="0"/>
              <a:t>Природа человека несовместима с жесткой иерархической структурой и формализацией организационных процессов, поэтому необходимы управленческие действия, направленные на удовлетворение психологических и эмоциональных потребностей работников, поддержание их интереса к выполняемой работе, создания эффекта причастности к принимаемым решениям.</a:t>
            </a:r>
          </a:p>
          <a:p>
            <a:pPr marL="0" indent="450000" algn="just">
              <a:lnSpc>
                <a:spcPct val="120000"/>
              </a:lnSpc>
              <a:spcBef>
                <a:spcPts val="0"/>
              </a:spcBef>
              <a:buNone/>
            </a:pPr>
            <a:r>
              <a:rPr lang="ru-RU" sz="1800" dirty="0" smtClean="0"/>
              <a:t>Наряду с такими способами мотивации труда персонала, как различные виды морального и материального поощрения, продвижение по службе, повышение квалификации за счет организации и др., огромное мотивационное воздействие могут оказывать беседы руководителя с подчиненными, если ему удается связать свое сообщение с их потребностями. </a:t>
            </a:r>
          </a:p>
          <a:p>
            <a:endParaRPr lang="ru-RU" sz="1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4400" dirty="0" smtClean="0">
                <a:latin typeface="+mn-lt"/>
              </a:rPr>
              <a:t>Сущность делового общения</a:t>
            </a:r>
            <a:endParaRPr lang="ru-RU" dirty="0">
              <a:latin typeface="+mn-lt"/>
            </a:endParaRPr>
          </a:p>
        </p:txBody>
      </p:sp>
      <p:sp>
        <p:nvSpPr>
          <p:cNvPr id="3" name="Содержимое 2"/>
          <p:cNvSpPr>
            <a:spLocks noGrp="1"/>
          </p:cNvSpPr>
          <p:nvPr>
            <p:ph idx="1"/>
          </p:nvPr>
        </p:nvSpPr>
        <p:spPr/>
        <p:txBody>
          <a:bodyPr>
            <a:normAutofit fontScale="47500" lnSpcReduction="20000"/>
          </a:bodyPr>
          <a:lstStyle/>
          <a:p>
            <a:pPr marL="0" indent="450000" algn="just">
              <a:lnSpc>
                <a:spcPct val="140000"/>
              </a:lnSpc>
              <a:spcBef>
                <a:spcPts val="0"/>
              </a:spcBef>
              <a:buNone/>
            </a:pPr>
            <a:r>
              <a:rPr lang="ru-RU" dirty="0" smtClean="0"/>
              <a:t>Перечисленные выше особенности служебно-делового общения во многом объясняют характер требований к речевой коммуникации в деловой среде. Эти требования могут быть сформулированы следующим образом:</a:t>
            </a:r>
          </a:p>
          <a:p>
            <a:pPr marL="0" indent="450000" algn="just">
              <a:lnSpc>
                <a:spcPct val="140000"/>
              </a:lnSpc>
              <a:spcBef>
                <a:spcPts val="0"/>
              </a:spcBef>
            </a:pPr>
            <a:r>
              <a:rPr lang="ru-RU" dirty="0" smtClean="0"/>
              <a:t>- Четко определяйте цели своего сообщения.</a:t>
            </a:r>
          </a:p>
          <a:p>
            <a:pPr marL="0" indent="450000" algn="just">
              <a:lnSpc>
                <a:spcPct val="140000"/>
              </a:lnSpc>
              <a:spcBef>
                <a:spcPts val="0"/>
              </a:spcBef>
            </a:pPr>
            <a:r>
              <a:rPr lang="ru-RU" dirty="0" smtClean="0"/>
              <a:t>- Делайте сообщение понятным и доступным для восприятия разными группами работников: находите конкретные иллюстрации общих понятий, развивайте общую идею, используя яркие примеры.</a:t>
            </a:r>
          </a:p>
          <a:p>
            <a:pPr marL="0" indent="450000" algn="just">
              <a:lnSpc>
                <a:spcPct val="140000"/>
              </a:lnSpc>
              <a:spcBef>
                <a:spcPts val="0"/>
              </a:spcBef>
            </a:pPr>
            <a:r>
              <a:rPr lang="ru-RU" dirty="0" smtClean="0"/>
              <a:t>- Делайте сообщения по возможности краткими и сжатыми, отказывайтесь от излишней информации, привлекайте внимание сотрудников лишь к тем проблемам, которые касаются их конкретно.</a:t>
            </a:r>
          </a:p>
          <a:p>
            <a:pPr marL="0" indent="450000" algn="just">
              <a:lnSpc>
                <a:spcPct val="140000"/>
              </a:lnSpc>
              <a:spcBef>
                <a:spcPts val="0"/>
              </a:spcBef>
            </a:pPr>
            <a:r>
              <a:rPr lang="ru-RU" dirty="0" smtClean="0"/>
              <a:t>- В разговоре с сотрудниками следуйте правилам активного слушания, демонстрируйте им сигналы вашего понимания и готовности к совместным действиям.</a:t>
            </a:r>
          </a:p>
          <a:p>
            <a:pPr marL="0" indent="450000" algn="just">
              <a:lnSpc>
                <a:spcPct val="140000"/>
              </a:lnSpc>
              <a:spcBef>
                <a:spcPts val="0"/>
              </a:spcBef>
              <a:buNone/>
            </a:pPr>
            <a:r>
              <a:rPr lang="ru-RU" dirty="0" smtClean="0"/>
              <a:t>Таким образом, приведенные правила в равной мере должны соблюдаться как в разговоре между двумя деловыми собеседниками, так и при групповом общении. В то же время их использование и конкретное проявление в деловой беседе и на деловом совещании имеет свои особенности.</a:t>
            </a:r>
          </a:p>
          <a:p>
            <a:endParaRPr lang="ru-R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sz="4400" dirty="0" smtClean="0">
                <a:latin typeface="+mn-lt"/>
              </a:rPr>
              <a:t>Виды делового общения</a:t>
            </a:r>
            <a:r>
              <a:rPr lang="ru-RU" dirty="0" smtClean="0"/>
              <a:t/>
            </a:r>
            <a:br>
              <a:rPr lang="ru-RU" dirty="0" smtClean="0"/>
            </a:br>
            <a:endParaRPr lang="ru-RU" dirty="0"/>
          </a:p>
        </p:txBody>
      </p:sp>
      <p:sp>
        <p:nvSpPr>
          <p:cNvPr id="3" name="Содержимое 2"/>
          <p:cNvSpPr>
            <a:spLocks noGrp="1"/>
          </p:cNvSpPr>
          <p:nvPr>
            <p:ph idx="1"/>
          </p:nvPr>
        </p:nvSpPr>
        <p:spPr/>
        <p:txBody>
          <a:bodyPr>
            <a:normAutofit fontScale="55000" lnSpcReduction="20000"/>
          </a:bodyPr>
          <a:lstStyle/>
          <a:p>
            <a:pPr marL="0" indent="450000" algn="just">
              <a:lnSpc>
                <a:spcPct val="150000"/>
              </a:lnSpc>
              <a:spcBef>
                <a:spcPts val="0"/>
              </a:spcBef>
              <a:buNone/>
            </a:pPr>
            <a:r>
              <a:rPr lang="ru-RU" dirty="0" smtClean="0"/>
              <a:t>Как уже было замечено, деловое общение -- это процесс, при котором происходит обмен деловой информацией и опытом работы, предполагающим достижение определенного результата в совместной работе, решение конкретной задачи или реализацию определенной поставленной цели. Спецификой этого процесса является момент регламента, то есть подчинение установленным ограничениям, которые определяются национальными и культурными традициями, принятыми на данной территории, профессиональными этическими принципами, принятыми в данном профессиональном круге лиц. Деловое общение условно делится на </a:t>
            </a:r>
            <a:r>
              <a:rPr lang="ru-RU" b="1" i="1" dirty="0" smtClean="0"/>
              <a:t>прямое</a:t>
            </a:r>
            <a:r>
              <a:rPr lang="ru-RU" dirty="0" smtClean="0"/>
              <a:t> (непосредственный контакт) и </a:t>
            </a:r>
            <a:r>
              <a:rPr lang="ru-RU" b="1" i="1" dirty="0" smtClean="0"/>
              <a:t>косвенное</a:t>
            </a:r>
            <a:r>
              <a:rPr lang="ru-RU" dirty="0" smtClean="0"/>
              <a:t> (когда во время общения существует некая пространственно-временная дистанция, то есть письма, телефонные разговоры, деловые записки и т.д.).</a:t>
            </a:r>
            <a:endParaRPr lang="ru-RU"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sz="4400" dirty="0" smtClean="0">
                <a:latin typeface="+mn-lt"/>
              </a:rPr>
              <a:t>Виды делового общения</a:t>
            </a:r>
            <a:r>
              <a:rPr lang="ru-RU" dirty="0" smtClean="0"/>
              <a:t/>
            </a:r>
            <a:br>
              <a:rPr lang="ru-RU" dirty="0" smtClean="0"/>
            </a:br>
            <a:endParaRPr lang="ru-RU" dirty="0"/>
          </a:p>
        </p:txBody>
      </p:sp>
      <p:sp>
        <p:nvSpPr>
          <p:cNvPr id="3" name="Содержимое 2"/>
          <p:cNvSpPr>
            <a:spLocks noGrp="1"/>
          </p:cNvSpPr>
          <p:nvPr>
            <p:ph idx="1"/>
          </p:nvPr>
        </p:nvSpPr>
        <p:spPr/>
        <p:txBody>
          <a:bodyPr>
            <a:normAutofit fontScale="55000" lnSpcReduction="20000"/>
          </a:bodyPr>
          <a:lstStyle/>
          <a:p>
            <a:pPr marL="0" indent="450000" algn="just">
              <a:lnSpc>
                <a:spcPct val="150000"/>
              </a:lnSpc>
              <a:spcBef>
                <a:spcPts val="0"/>
              </a:spcBef>
              <a:buNone/>
            </a:pPr>
            <a:r>
              <a:rPr lang="ru-RU" dirty="0" smtClean="0"/>
              <a:t>Прямое общение обладает большей результативностью, силой эмоционального воздействия и внушения, косвенное же не обладает таким сильным результатом, в нем непосредственно действует некие социально-психологические механизмы. В целом деловое общение отличается от неформального тем, что в его процессе ставятся конкретные задачи и конкретные цели, которые требуют определенного разрешения, что не позволяет нам прекратить процесс переговоров с партнером или партнерами по переговорам в любой момент (по крайней мере, без определенных потерь в получении информации для обеих сторон). В обычном дружеском же чаще всего не поднимаются такие вопросы, как конкретные задачи и цели, поэтому такое общение можно прекратить (по желанию обеих сторон) в любой момент без опасения потерять возможность восстановить процесс общения заново.</a:t>
            </a:r>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4000" dirty="0" smtClean="0">
                <a:latin typeface="+mn-lt"/>
              </a:rPr>
              <a:t>Виды делового общения</a:t>
            </a:r>
            <a:br>
              <a:rPr lang="ru-RU" sz="4000" dirty="0" smtClean="0">
                <a:latin typeface="+mn-lt"/>
              </a:rPr>
            </a:br>
            <a:endParaRPr lang="ru-RU" sz="4000" dirty="0">
              <a:latin typeface="+mn-lt"/>
            </a:endParaRPr>
          </a:p>
        </p:txBody>
      </p:sp>
      <p:sp>
        <p:nvSpPr>
          <p:cNvPr id="3" name="Содержимое 2"/>
          <p:cNvSpPr>
            <a:spLocks noGrp="1"/>
          </p:cNvSpPr>
          <p:nvPr>
            <p:ph idx="1"/>
          </p:nvPr>
        </p:nvSpPr>
        <p:spPr/>
        <p:txBody>
          <a:bodyPr/>
          <a:lstStyle/>
          <a:p>
            <a:pPr marL="0" indent="450000" algn="just">
              <a:lnSpc>
                <a:spcPct val="150000"/>
              </a:lnSpc>
              <a:spcBef>
                <a:spcPts val="0"/>
              </a:spcBef>
              <a:buNone/>
            </a:pPr>
            <a:r>
              <a:rPr lang="ru-RU" sz="1800" dirty="0" smtClean="0"/>
              <a:t>Можно выделить следующие виды делового общения:</a:t>
            </a:r>
          </a:p>
          <a:p>
            <a:pPr marL="0" indent="450000" algn="just">
              <a:lnSpc>
                <a:spcPct val="150000"/>
              </a:lnSpc>
              <a:spcBef>
                <a:spcPts val="0"/>
              </a:spcBef>
              <a:buFont typeface="Wingdings" pitchFamily="2" charset="2"/>
              <a:buChar char="Ø"/>
            </a:pPr>
            <a:r>
              <a:rPr lang="ru-RU" sz="1800" dirty="0" smtClean="0"/>
              <a:t>беседы;</a:t>
            </a:r>
          </a:p>
          <a:p>
            <a:pPr marL="0" indent="450000" algn="just">
              <a:lnSpc>
                <a:spcPct val="150000"/>
              </a:lnSpc>
              <a:spcBef>
                <a:spcPts val="0"/>
              </a:spcBef>
              <a:buFont typeface="Wingdings" pitchFamily="2" charset="2"/>
              <a:buChar char="Ø"/>
            </a:pPr>
            <a:r>
              <a:rPr lang="ru-RU" sz="1800" dirty="0" smtClean="0"/>
              <a:t>переговоры;</a:t>
            </a:r>
          </a:p>
          <a:p>
            <a:pPr marL="0" indent="450000" algn="just">
              <a:lnSpc>
                <a:spcPct val="150000"/>
              </a:lnSpc>
              <a:spcBef>
                <a:spcPts val="0"/>
              </a:spcBef>
              <a:buFont typeface="Wingdings" pitchFamily="2" charset="2"/>
              <a:buChar char="Ø"/>
            </a:pPr>
            <a:r>
              <a:rPr lang="ru-RU" sz="1800" dirty="0" smtClean="0"/>
              <a:t>совещания;</a:t>
            </a:r>
          </a:p>
          <a:p>
            <a:pPr marL="0" indent="450000" algn="just">
              <a:lnSpc>
                <a:spcPct val="150000"/>
              </a:lnSpc>
              <a:spcBef>
                <a:spcPts val="0"/>
              </a:spcBef>
              <a:buFont typeface="Wingdings" pitchFamily="2" charset="2"/>
              <a:buChar char="Ø"/>
            </a:pPr>
            <a:r>
              <a:rPr lang="ru-RU" sz="1800" dirty="0" smtClean="0"/>
              <a:t>посещения;</a:t>
            </a:r>
          </a:p>
          <a:p>
            <a:pPr marL="0" indent="450000" algn="just">
              <a:lnSpc>
                <a:spcPct val="150000"/>
              </a:lnSpc>
              <a:spcBef>
                <a:spcPts val="0"/>
              </a:spcBef>
              <a:buFont typeface="Wingdings" pitchFamily="2" charset="2"/>
              <a:buChar char="Ø"/>
            </a:pPr>
            <a:r>
              <a:rPr lang="ru-RU" sz="1800" dirty="0" smtClean="0"/>
              <a:t>публичные выступления.</a:t>
            </a:r>
          </a:p>
          <a:p>
            <a:endParaRPr lang="ru-RU" dirty="0"/>
          </a:p>
        </p:txBody>
      </p:sp>
      <p:pic>
        <p:nvPicPr>
          <p:cNvPr id="2050" name="Picture 2" descr="C:\Documents and Settings\Klinch\Рабочий стол\диалог-2.jpg"/>
          <p:cNvPicPr>
            <a:picLocks noChangeAspect="1" noChangeArrowheads="1"/>
          </p:cNvPicPr>
          <p:nvPr/>
        </p:nvPicPr>
        <p:blipFill>
          <a:blip r:embed="rId2" cstate="print"/>
          <a:srcRect/>
          <a:stretch>
            <a:fillRect/>
          </a:stretch>
        </p:blipFill>
        <p:spPr bwMode="auto">
          <a:xfrm>
            <a:off x="5410200" y="1981200"/>
            <a:ext cx="3258712" cy="2168525"/>
          </a:xfrm>
          <a:prstGeom prst="rect">
            <a:avLst/>
          </a:prstGeom>
          <a:noFill/>
        </p:spPr>
      </p:pic>
      <p:pic>
        <p:nvPicPr>
          <p:cNvPr id="2051" name="Picture 3" descr="C:\Documents and Settings\Klinch\Рабочий стол\диалог-3.jpg"/>
          <p:cNvPicPr>
            <a:picLocks noChangeAspect="1" noChangeArrowheads="1"/>
          </p:cNvPicPr>
          <p:nvPr/>
        </p:nvPicPr>
        <p:blipFill>
          <a:blip r:embed="rId3" cstate="print"/>
          <a:srcRect/>
          <a:stretch>
            <a:fillRect/>
          </a:stretch>
        </p:blipFill>
        <p:spPr bwMode="auto">
          <a:xfrm>
            <a:off x="1524000" y="4114800"/>
            <a:ext cx="1323975" cy="1914525"/>
          </a:xfrm>
          <a:prstGeom prst="rect">
            <a:avLst/>
          </a:prstGeom>
          <a:noFill/>
        </p:spPr>
      </p:pic>
      <p:pic>
        <p:nvPicPr>
          <p:cNvPr id="2052" name="Picture 4" descr="C:\Documents and Settings\Klinch\Рабочий стол\диалог-4.jpg"/>
          <p:cNvPicPr>
            <a:picLocks noChangeAspect="1" noChangeArrowheads="1"/>
          </p:cNvPicPr>
          <p:nvPr/>
        </p:nvPicPr>
        <p:blipFill>
          <a:blip r:embed="rId4" cstate="print"/>
          <a:srcRect/>
          <a:stretch>
            <a:fillRect/>
          </a:stretch>
        </p:blipFill>
        <p:spPr bwMode="auto">
          <a:xfrm>
            <a:off x="4267200" y="4648200"/>
            <a:ext cx="2505075" cy="1819275"/>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sz="4400" dirty="0" smtClean="0">
                <a:latin typeface="+mn-lt"/>
              </a:rPr>
              <a:t>Виды делового общения</a:t>
            </a:r>
            <a:br>
              <a:rPr lang="ru-RU" sz="4400" dirty="0" smtClean="0">
                <a:latin typeface="+mn-lt"/>
              </a:rPr>
            </a:br>
            <a:endParaRPr lang="ru-RU" dirty="0">
              <a:latin typeface="+mn-lt"/>
            </a:endParaRPr>
          </a:p>
        </p:txBody>
      </p:sp>
      <p:sp>
        <p:nvSpPr>
          <p:cNvPr id="3" name="Содержимое 2"/>
          <p:cNvSpPr>
            <a:spLocks noGrp="1"/>
          </p:cNvSpPr>
          <p:nvPr>
            <p:ph idx="1"/>
          </p:nvPr>
        </p:nvSpPr>
        <p:spPr/>
        <p:txBody>
          <a:bodyPr>
            <a:noAutofit/>
          </a:bodyPr>
          <a:lstStyle/>
          <a:p>
            <a:pPr marL="0" indent="450000" algn="just">
              <a:lnSpc>
                <a:spcPct val="170000"/>
              </a:lnSpc>
              <a:spcBef>
                <a:spcPts val="0"/>
              </a:spcBef>
              <a:buNone/>
            </a:pPr>
            <a:r>
              <a:rPr lang="ru-RU" sz="1700" dirty="0" smtClean="0"/>
              <a:t>Деловое общение в наши дни проникает во все сферы общественной жизни общества. В коммерческие, деловые сферы жизни вступают предприятия всех видов и форм собственности, а также частные лица в качестве частных предпринимателей. Компетентность в области делового общения непосредственно связана с успехом или неуспехом в каждой области: в области науки, искусства, производства, торговли. Что касается менеджеров, бизнесменов, организаторов производства, людей, занятых в сфере управления, частных предпринимателей то коммуникативная компетентность, то есть способность адекватно реагировать в любой ситуации в процессе общения для представителей этих профессий представляет одну из самых главных составляющих их профессионального облика.</a:t>
            </a:r>
            <a:endParaRPr lang="ru-RU" sz="17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sz="4400" dirty="0" smtClean="0">
                <a:latin typeface="+mn-lt"/>
              </a:rPr>
              <a:t>Виды делового общения</a:t>
            </a:r>
            <a:r>
              <a:rPr lang="ru-RU" sz="4000" dirty="0" smtClean="0"/>
              <a:t/>
            </a:r>
            <a:br>
              <a:rPr lang="ru-RU" sz="4000" dirty="0" smtClean="0"/>
            </a:br>
            <a:endParaRPr lang="ru-RU" dirty="0"/>
          </a:p>
        </p:txBody>
      </p:sp>
      <p:sp>
        <p:nvSpPr>
          <p:cNvPr id="3" name="Содержимое 2"/>
          <p:cNvSpPr>
            <a:spLocks noGrp="1"/>
          </p:cNvSpPr>
          <p:nvPr>
            <p:ph idx="1"/>
          </p:nvPr>
        </p:nvSpPr>
        <p:spPr/>
        <p:txBody>
          <a:bodyPr>
            <a:normAutofit fontScale="92500" lnSpcReduction="10000"/>
          </a:bodyPr>
          <a:lstStyle/>
          <a:p>
            <a:pPr marL="0" indent="450000" algn="just">
              <a:lnSpc>
                <a:spcPct val="170000"/>
              </a:lnSpc>
              <a:spcBef>
                <a:spcPts val="0"/>
              </a:spcBef>
              <a:buNone/>
            </a:pPr>
            <a:r>
              <a:rPr lang="ru-RU" sz="2100" dirty="0" smtClean="0"/>
              <a:t>Деловое общение как процесс предполагает установление контакта между участниками, обмен определенной информацией для построения совместной деятельности, установления сотрудничества и т.д. Чтобы общение как процесс происходило без проблем, оно должно проходить по следующим этапам:</a:t>
            </a:r>
          </a:p>
          <a:p>
            <a:pPr marL="0" indent="450000">
              <a:lnSpc>
                <a:spcPct val="160000"/>
              </a:lnSpc>
              <a:spcBef>
                <a:spcPts val="0"/>
              </a:spcBef>
            </a:pPr>
            <a:r>
              <a:rPr lang="ru-RU" sz="2100" dirty="0" smtClean="0"/>
              <a:t>установление контакта;</a:t>
            </a:r>
          </a:p>
          <a:p>
            <a:pPr marL="0" indent="450000">
              <a:lnSpc>
                <a:spcPct val="160000"/>
              </a:lnSpc>
              <a:spcBef>
                <a:spcPts val="0"/>
              </a:spcBef>
            </a:pPr>
            <a:r>
              <a:rPr lang="ru-RU" sz="2100" dirty="0" smtClean="0"/>
              <a:t>ориентирование в ситуации общения;</a:t>
            </a:r>
          </a:p>
          <a:p>
            <a:pPr marL="0" indent="450000">
              <a:lnSpc>
                <a:spcPct val="160000"/>
              </a:lnSpc>
              <a:spcBef>
                <a:spcPts val="0"/>
              </a:spcBef>
            </a:pPr>
            <a:r>
              <a:rPr lang="ru-RU" sz="2100" dirty="0" smtClean="0"/>
              <a:t>обсуждение поставленной задачи;</a:t>
            </a:r>
          </a:p>
          <a:p>
            <a:pPr marL="0" indent="450000">
              <a:lnSpc>
                <a:spcPct val="160000"/>
              </a:lnSpc>
              <a:spcBef>
                <a:spcPts val="0"/>
              </a:spcBef>
            </a:pPr>
            <a:r>
              <a:rPr lang="ru-RU" sz="2100" dirty="0" smtClean="0"/>
              <a:t>поиск решения поставленной задачи;</a:t>
            </a:r>
          </a:p>
          <a:p>
            <a:pPr marL="0" indent="450000">
              <a:lnSpc>
                <a:spcPct val="160000"/>
              </a:lnSpc>
              <a:spcBef>
                <a:spcPts val="0"/>
              </a:spcBef>
            </a:pPr>
            <a:r>
              <a:rPr lang="ru-RU" sz="2100" dirty="0" smtClean="0"/>
              <a:t>завершение контакта.</a:t>
            </a:r>
          </a:p>
          <a:p>
            <a:endParaRPr lang="ru-R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sz="3600" dirty="0" smtClean="0"/>
              <a:t/>
            </a:r>
            <a:br>
              <a:rPr lang="ru-RU" sz="3600" dirty="0" smtClean="0"/>
            </a:br>
            <a:r>
              <a:rPr lang="ru-RU" sz="4400" dirty="0" smtClean="0">
                <a:latin typeface="+mn-lt"/>
              </a:rPr>
              <a:t>Основные формы делового общения</a:t>
            </a:r>
            <a:r>
              <a:rPr lang="ru-RU" dirty="0" smtClean="0"/>
              <a:t/>
            </a:r>
            <a:br>
              <a:rPr lang="ru-RU" dirty="0" smtClean="0"/>
            </a:br>
            <a:endParaRPr lang="ru-RU" dirty="0"/>
          </a:p>
        </p:txBody>
      </p:sp>
      <p:sp>
        <p:nvSpPr>
          <p:cNvPr id="3" name="Содержимое 2"/>
          <p:cNvSpPr>
            <a:spLocks noGrp="1"/>
          </p:cNvSpPr>
          <p:nvPr>
            <p:ph idx="1"/>
          </p:nvPr>
        </p:nvSpPr>
        <p:spPr/>
        <p:txBody>
          <a:bodyPr>
            <a:normAutofit/>
          </a:bodyPr>
          <a:lstStyle/>
          <a:p>
            <a:pPr marL="0" indent="450000" algn="just">
              <a:lnSpc>
                <a:spcPct val="160000"/>
              </a:lnSpc>
              <a:spcBef>
                <a:spcPts val="0"/>
              </a:spcBef>
              <a:buNone/>
            </a:pPr>
            <a:r>
              <a:rPr lang="ru-RU" sz="1800" b="1" i="1" dirty="0" smtClean="0"/>
              <a:t>Деловая беседа </a:t>
            </a:r>
            <a:r>
              <a:rPr lang="ru-RU" sz="1800" dirty="0" smtClean="0"/>
              <a:t>- это разговор между двумя собеседниками, соответственно ее участники могут и должны принимать во внимание специфические особенности личности, мотивов, речевых характеристик друг друга, т.е. общение носит межличностный характер и предполагает разнообразные способы речевого и неречевого воздействия партнеров друг на друга. </a:t>
            </a:r>
            <a:endParaRPr lang="ru-RU" sz="1800" dirty="0"/>
          </a:p>
        </p:txBody>
      </p:sp>
      <p:pic>
        <p:nvPicPr>
          <p:cNvPr id="3074" name="Picture 2" descr="C:\Documents and Settings\Klinch\Рабочий стол\диалог-5.jpg"/>
          <p:cNvPicPr>
            <a:picLocks noChangeAspect="1" noChangeArrowheads="1"/>
          </p:cNvPicPr>
          <p:nvPr/>
        </p:nvPicPr>
        <p:blipFill>
          <a:blip r:embed="rId2" cstate="print"/>
          <a:srcRect/>
          <a:stretch>
            <a:fillRect/>
          </a:stretch>
        </p:blipFill>
        <p:spPr bwMode="auto">
          <a:xfrm>
            <a:off x="4343400" y="3810000"/>
            <a:ext cx="3536950" cy="28956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4000" dirty="0" smtClean="0">
                <a:latin typeface="+mn-lt"/>
              </a:rPr>
              <a:t>Основные формы делового общения</a:t>
            </a:r>
            <a:endParaRPr lang="ru-RU" sz="4000" dirty="0">
              <a:latin typeface="+mn-lt"/>
            </a:endParaRPr>
          </a:p>
        </p:txBody>
      </p:sp>
      <p:sp>
        <p:nvSpPr>
          <p:cNvPr id="3" name="Содержимое 2"/>
          <p:cNvSpPr>
            <a:spLocks noGrp="1"/>
          </p:cNvSpPr>
          <p:nvPr>
            <p:ph idx="1"/>
          </p:nvPr>
        </p:nvSpPr>
        <p:spPr/>
        <p:txBody>
          <a:bodyPr>
            <a:normAutofit fontScale="55000" lnSpcReduction="20000"/>
          </a:bodyPr>
          <a:lstStyle/>
          <a:p>
            <a:pPr marL="0" indent="450000" algn="just">
              <a:lnSpc>
                <a:spcPct val="170000"/>
              </a:lnSpc>
              <a:spcBef>
                <a:spcPts val="0"/>
              </a:spcBef>
              <a:buNone/>
            </a:pPr>
            <a:r>
              <a:rPr lang="ru-RU" dirty="0" smtClean="0"/>
              <a:t>В теории управления беседа рассматривается как вид делового общения, специально организованный предметный разговор, служащий решению управленческих задач. В отличие от деловых переговоров, которые значительно более жестко структурированы и, как правило, ведутся между представителями разных организаций (или подразделений одной организации), деловая беседа, хотя всегда имеет конкретный предмет, не предлагает заключения договора или выработку обязательных для исполнения решений, более личностно ориентирована и происходит между представителями одной организации. Она может предварять переговоры или быть их составной частью.</a:t>
            </a:r>
            <a:endParaRPr lang="ru-RU"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sz="4400" dirty="0" smtClean="0">
                <a:latin typeface="+mn-lt"/>
              </a:rPr>
              <a:t>Основные формы делового общения</a:t>
            </a:r>
            <a:endParaRPr lang="ru-RU" dirty="0">
              <a:latin typeface="+mn-lt"/>
            </a:endParaRPr>
          </a:p>
        </p:txBody>
      </p:sp>
      <p:sp>
        <p:nvSpPr>
          <p:cNvPr id="3" name="Содержимое 2"/>
          <p:cNvSpPr>
            <a:spLocks noGrp="1"/>
          </p:cNvSpPr>
          <p:nvPr>
            <p:ph idx="1"/>
          </p:nvPr>
        </p:nvSpPr>
        <p:spPr>
          <a:xfrm>
            <a:off x="1435608" y="1447800"/>
            <a:ext cx="7498080" cy="5029200"/>
          </a:xfrm>
        </p:spPr>
        <p:txBody>
          <a:bodyPr>
            <a:normAutofit fontScale="47500" lnSpcReduction="20000"/>
          </a:bodyPr>
          <a:lstStyle/>
          <a:p>
            <a:pPr marL="0" indent="450000" algn="just">
              <a:lnSpc>
                <a:spcPct val="140000"/>
              </a:lnSpc>
              <a:spcBef>
                <a:spcPts val="0"/>
              </a:spcBef>
              <a:buNone/>
            </a:pPr>
            <a:r>
              <a:rPr lang="ru-RU" sz="3800" b="1" i="1" dirty="0" smtClean="0"/>
              <a:t>Деловое совещание </a:t>
            </a:r>
            <a:r>
              <a:rPr lang="ru-RU" sz="3800" dirty="0" smtClean="0"/>
              <a:t>- один из самых ответственных видов деятельности руководителя.</a:t>
            </a:r>
          </a:p>
          <a:p>
            <a:pPr marL="0" indent="450000" algn="just">
              <a:lnSpc>
                <a:spcPct val="140000"/>
              </a:lnSpc>
              <a:spcBef>
                <a:spcPts val="0"/>
              </a:spcBef>
              <a:buNone/>
            </a:pPr>
            <a:r>
              <a:rPr lang="ru-RU" sz="3800" dirty="0" smtClean="0"/>
              <a:t>Совещания необходимы для ускорения принятия решений и повышения их обоснованности, для эффективного обмена мнениями и опытом, более быстрого доведения конкретных задач до исполнителя и эмоционального воздействия на персонал организации.</a:t>
            </a:r>
          </a:p>
          <a:p>
            <a:pPr marL="0" indent="450000" algn="just">
              <a:lnSpc>
                <a:spcPct val="140000"/>
              </a:lnSpc>
              <a:spcBef>
                <a:spcPts val="0"/>
              </a:spcBef>
              <a:buNone/>
            </a:pPr>
            <a:r>
              <a:rPr lang="ru-RU" sz="3800" dirty="0" smtClean="0"/>
              <a:t>В теории управления деловое совещание определяется как форма организованного, целенаправленного взаимодействия руководителя с коллективом посредством обмена мнениями. Поскольку деловое совещание - это деятельность, связанная с принятием решений группой лиц, на характер выступлений его участников и на его результаты серьезное влияние оказывают такие особенности группового поведения, как распределение ролей в группе, отношения между членами группы, групповое давление</a:t>
            </a:r>
          </a:p>
          <a:p>
            <a:endParaRPr lang="ru-RU"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4000" dirty="0" smtClean="0">
                <a:latin typeface="+mn-lt"/>
              </a:rPr>
              <a:t>Основные формы делового общения</a:t>
            </a:r>
            <a:endParaRPr lang="ru-RU" sz="4000" dirty="0">
              <a:latin typeface="+mn-lt"/>
            </a:endParaRPr>
          </a:p>
        </p:txBody>
      </p:sp>
      <p:sp>
        <p:nvSpPr>
          <p:cNvPr id="3" name="Содержимое 2"/>
          <p:cNvSpPr>
            <a:spLocks noGrp="1"/>
          </p:cNvSpPr>
          <p:nvPr>
            <p:ph idx="1"/>
          </p:nvPr>
        </p:nvSpPr>
        <p:spPr/>
        <p:txBody>
          <a:bodyPr>
            <a:normAutofit/>
          </a:bodyPr>
          <a:lstStyle/>
          <a:p>
            <a:pPr marL="0" indent="450000" algn="just">
              <a:lnSpc>
                <a:spcPct val="150000"/>
              </a:lnSpc>
              <a:spcBef>
                <a:spcPts val="0"/>
              </a:spcBef>
              <a:buNone/>
            </a:pPr>
            <a:r>
              <a:rPr lang="ru-RU" sz="1900" dirty="0" smtClean="0"/>
              <a:t>Непродуктивные совещания могут вызвать материальные потери в результате принятых неправильных решений. Совещания - это средство управления и оно должно быть использовано для правильных целей и надлежащим образом, чтобы достичь желаемого результата.</a:t>
            </a:r>
          </a:p>
          <a:p>
            <a:endParaRPr lang="ru-RU" dirty="0"/>
          </a:p>
        </p:txBody>
      </p:sp>
      <p:pic>
        <p:nvPicPr>
          <p:cNvPr id="4098" name="Picture 2" descr="C:\Documents and Settings\Klinch\Рабочий стол\диалог-7.jpg"/>
          <p:cNvPicPr>
            <a:picLocks noChangeAspect="1" noChangeArrowheads="1"/>
          </p:cNvPicPr>
          <p:nvPr/>
        </p:nvPicPr>
        <p:blipFill>
          <a:blip r:embed="rId2" cstate="print"/>
          <a:srcRect/>
          <a:stretch>
            <a:fillRect/>
          </a:stretch>
        </p:blipFill>
        <p:spPr bwMode="auto">
          <a:xfrm>
            <a:off x="3276600" y="3657600"/>
            <a:ext cx="3821112" cy="2760627"/>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sz="4400" dirty="0" smtClean="0">
                <a:latin typeface="+mn-lt"/>
              </a:rPr>
              <a:t>Основные формы делового общения</a:t>
            </a:r>
            <a:endParaRPr lang="ru-RU" dirty="0">
              <a:latin typeface="+mn-lt"/>
            </a:endParaRPr>
          </a:p>
        </p:txBody>
      </p:sp>
      <p:sp>
        <p:nvSpPr>
          <p:cNvPr id="3" name="Содержимое 2"/>
          <p:cNvSpPr>
            <a:spLocks noGrp="1"/>
          </p:cNvSpPr>
          <p:nvPr>
            <p:ph idx="1"/>
          </p:nvPr>
        </p:nvSpPr>
        <p:spPr/>
        <p:txBody>
          <a:bodyPr>
            <a:normAutofit/>
          </a:bodyPr>
          <a:lstStyle/>
          <a:p>
            <a:pPr marL="0" indent="450000" algn="just">
              <a:lnSpc>
                <a:spcPct val="150000"/>
              </a:lnSpc>
              <a:spcBef>
                <a:spcPts val="0"/>
              </a:spcBef>
              <a:buNone/>
            </a:pPr>
            <a:r>
              <a:rPr lang="ru-RU" sz="1900" b="1" i="1" dirty="0" smtClean="0"/>
              <a:t>Телефонный разговор </a:t>
            </a:r>
            <a:r>
              <a:rPr lang="ru-RU" sz="1900" dirty="0" smtClean="0"/>
              <a:t>- это контактное по времени, но </a:t>
            </a:r>
            <a:r>
              <a:rPr lang="ru-RU" sz="1900" dirty="0" err="1" smtClean="0"/>
              <a:t>дистантное</a:t>
            </a:r>
            <a:r>
              <a:rPr lang="ru-RU" sz="1900" dirty="0" smtClean="0"/>
              <a:t> в пространстве и опосредованное специальными техническими средствами общение собеседников. Соответственно отсутствие визуального контакта увеличивает нагрузку на устно-речевые средства взаимодействия партнеров по общению.</a:t>
            </a:r>
          </a:p>
          <a:p>
            <a:endParaRPr lang="ru-RU" dirty="0"/>
          </a:p>
        </p:txBody>
      </p:sp>
      <p:pic>
        <p:nvPicPr>
          <p:cNvPr id="5122" name="Picture 2" descr="C:\Documents and Settings\Klinch\Рабочий стол\диалог-8.jpg"/>
          <p:cNvPicPr>
            <a:picLocks noChangeAspect="1" noChangeArrowheads="1"/>
          </p:cNvPicPr>
          <p:nvPr/>
        </p:nvPicPr>
        <p:blipFill>
          <a:blip r:embed="rId2" cstate="print"/>
          <a:srcRect/>
          <a:stretch>
            <a:fillRect/>
          </a:stretch>
        </p:blipFill>
        <p:spPr bwMode="auto">
          <a:xfrm>
            <a:off x="2133600" y="3886200"/>
            <a:ext cx="5867400" cy="2809875"/>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4000" dirty="0" smtClean="0">
                <a:latin typeface="+mn-lt"/>
              </a:rPr>
              <a:t>Основные формы делового общения</a:t>
            </a:r>
            <a:endParaRPr lang="ru-RU" sz="4000" dirty="0">
              <a:latin typeface="+mn-lt"/>
            </a:endParaRPr>
          </a:p>
        </p:txBody>
      </p:sp>
      <p:sp>
        <p:nvSpPr>
          <p:cNvPr id="3" name="Содержимое 2"/>
          <p:cNvSpPr>
            <a:spLocks noGrp="1"/>
          </p:cNvSpPr>
          <p:nvPr>
            <p:ph idx="1"/>
          </p:nvPr>
        </p:nvSpPr>
        <p:spPr/>
        <p:txBody>
          <a:bodyPr>
            <a:normAutofit/>
          </a:bodyPr>
          <a:lstStyle/>
          <a:p>
            <a:pPr marL="0" indent="450000" algn="just">
              <a:lnSpc>
                <a:spcPct val="150000"/>
              </a:lnSpc>
              <a:spcBef>
                <a:spcPts val="0"/>
              </a:spcBef>
              <a:buNone/>
            </a:pPr>
            <a:r>
              <a:rPr lang="ru-RU" sz="1800" dirty="0" smtClean="0"/>
              <a:t>Особенности телефонной коммуникации. У телефона есть ряд преимуществ, которых лишены другие средства коммуникации. Главные из них: скорость передачи информации (выигрыш во времени); немедленное установление связи с абонентом, находящимся на любом расстоянии; непосредственный обмен информацией в форме диалога и возможность достичь договоренности, не дожидаясь встречи; конфиденциальность контакта; сокращение </a:t>
            </a:r>
            <a:r>
              <a:rPr lang="ru-RU" sz="1800" dirty="0" err="1" smtClean="0"/>
              <a:t>бумагооборота</a:t>
            </a:r>
            <a:r>
              <a:rPr lang="ru-RU" sz="1800" dirty="0" smtClean="0"/>
              <a:t>; экономия средств на организацию контактов других видов.</a:t>
            </a:r>
          </a:p>
          <a:p>
            <a:endParaRPr lang="ru-RU"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sz="4400" dirty="0" smtClean="0">
                <a:latin typeface="+mn-lt"/>
              </a:rPr>
              <a:t>Основные формы делового общения</a:t>
            </a:r>
            <a:endParaRPr lang="ru-RU" dirty="0">
              <a:latin typeface="+mn-lt"/>
            </a:endParaRPr>
          </a:p>
        </p:txBody>
      </p:sp>
      <p:sp>
        <p:nvSpPr>
          <p:cNvPr id="3" name="Содержимое 2"/>
          <p:cNvSpPr>
            <a:spLocks noGrp="1"/>
          </p:cNvSpPr>
          <p:nvPr>
            <p:ph idx="1"/>
          </p:nvPr>
        </p:nvSpPr>
        <p:spPr/>
        <p:txBody>
          <a:bodyPr>
            <a:normAutofit fontScale="47500" lnSpcReduction="20000"/>
          </a:bodyPr>
          <a:lstStyle/>
          <a:p>
            <a:pPr marL="0" indent="450000" algn="just">
              <a:lnSpc>
                <a:spcPct val="150000"/>
              </a:lnSpc>
              <a:spcBef>
                <a:spcPts val="0"/>
              </a:spcBef>
              <a:buNone/>
            </a:pPr>
            <a:r>
              <a:rPr lang="ru-RU" b="1" i="1" dirty="0" smtClean="0"/>
              <a:t>Типичной коммуникативной ситуацией (ТКС) </a:t>
            </a:r>
            <a:r>
              <a:rPr lang="ru-RU" dirty="0" smtClean="0"/>
              <a:t>можно считать некую модель делового контакта, обусловленного его особенности (содержанием, обстановкой), в котором реализуются речевые действия партнеров, направленные на достижение соглашения. Иначе говоря, в ТКС отражаются мотивы взаимодействия, цели действий, условия протекания общения, социальные роли собеседников, а также те речевые действия, при помощи которых ложно наиболее полно выразить отношение сторон к предмету переговоров.</a:t>
            </a:r>
          </a:p>
          <a:p>
            <a:pPr marL="0" indent="450000" algn="just">
              <a:lnSpc>
                <a:spcPct val="150000"/>
              </a:lnSpc>
              <a:spcBef>
                <a:spcPts val="0"/>
              </a:spcBef>
              <a:buNone/>
            </a:pPr>
            <a:r>
              <a:rPr lang="ru-RU" dirty="0" smtClean="0"/>
              <a:t>Если предположить, что вербальное и невербальное (речевое и неречевое) поведение партнеров при общении в любой ТКС в общих чертах можно заранее смоделировать, есть основание сделать вывод 0 возможности формирования и развития коммуникативной компетенции с учетом конкретных (индивидуальных) потребностей каждого участника деловых переговоров. Далее подробно анализируются ТКС, возникающие в ходе подготовки деловых переговоров, их ведения и контроля за исполнением их решений. К ним относятся: "становление (поддержание) деловых контактов; их актуализация и реализация, а также их контроль и оценка.</a:t>
            </a:r>
          </a:p>
          <a:p>
            <a:endParaRPr lang="ru-RU"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4000" dirty="0" smtClean="0">
                <a:latin typeface="+mn-lt"/>
              </a:rPr>
              <a:t>Основные формы делового общения</a:t>
            </a:r>
            <a:endParaRPr lang="ru-RU" sz="4000" dirty="0">
              <a:latin typeface="+mn-lt"/>
            </a:endParaRPr>
          </a:p>
        </p:txBody>
      </p:sp>
      <p:sp>
        <p:nvSpPr>
          <p:cNvPr id="3" name="Содержимое 2"/>
          <p:cNvSpPr>
            <a:spLocks noGrp="1"/>
          </p:cNvSpPr>
          <p:nvPr>
            <p:ph idx="1"/>
          </p:nvPr>
        </p:nvSpPr>
        <p:spPr/>
        <p:txBody>
          <a:bodyPr>
            <a:normAutofit/>
          </a:bodyPr>
          <a:lstStyle/>
          <a:p>
            <a:pPr marL="0" indent="450000" algn="just">
              <a:lnSpc>
                <a:spcPct val="150000"/>
              </a:lnSpc>
              <a:spcBef>
                <a:spcPts val="0"/>
              </a:spcBef>
              <a:buNone/>
            </a:pPr>
            <a:r>
              <a:rPr lang="ru-RU" sz="1900" dirty="0" smtClean="0"/>
              <a:t>Все группы ТКС рассматриваются или реализуются по следующим параметрам: коммуникативные установки, т.е. цели и задачи общения: ролевые установки, т.е. отражение в поведении </a:t>
            </a:r>
            <a:r>
              <a:rPr lang="ru-RU" sz="1900" dirty="0" err="1" smtClean="0"/>
              <a:t>коммуникантов</a:t>
            </a:r>
            <a:r>
              <a:rPr lang="ru-RU" sz="1900" dirty="0" smtClean="0"/>
              <a:t> их социально-деловых характеристик; этике </a:t>
            </a:r>
            <a:r>
              <a:rPr lang="ru-RU" sz="1900" dirty="0" err="1" smtClean="0"/>
              <a:t>этноречевые</a:t>
            </a:r>
            <a:r>
              <a:rPr lang="ru-RU" sz="1900" dirty="0" smtClean="0"/>
              <a:t> формулы общения.</a:t>
            </a:r>
          </a:p>
          <a:p>
            <a:endParaRPr lang="ru-RU"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4000" dirty="0" smtClean="0">
                <a:latin typeface="+mn-lt"/>
              </a:rPr>
              <a:t>Заключение</a:t>
            </a:r>
            <a:endParaRPr lang="ru-RU" sz="4000" dirty="0">
              <a:latin typeface="+mn-lt"/>
            </a:endParaRPr>
          </a:p>
        </p:txBody>
      </p:sp>
      <p:sp>
        <p:nvSpPr>
          <p:cNvPr id="3" name="Содержимое 2"/>
          <p:cNvSpPr>
            <a:spLocks noGrp="1"/>
          </p:cNvSpPr>
          <p:nvPr>
            <p:ph idx="1"/>
          </p:nvPr>
        </p:nvSpPr>
        <p:spPr/>
        <p:txBody>
          <a:bodyPr>
            <a:normAutofit fontScale="62500" lnSpcReduction="20000"/>
          </a:bodyPr>
          <a:lstStyle/>
          <a:p>
            <a:pPr marL="0" indent="450000" algn="just">
              <a:lnSpc>
                <a:spcPct val="140000"/>
              </a:lnSpc>
              <a:spcBef>
                <a:spcPts val="0"/>
              </a:spcBef>
              <a:buNone/>
            </a:pPr>
            <a:r>
              <a:rPr lang="ru-RU" sz="2900" dirty="0" smtClean="0"/>
              <a:t>Ни один человек из сферы бизнеса и предпринимательства в настоящее время не может избегнуть процесса общения с собственным персоналом своей фирмы и торговыми партнерами, с представителями властей, работниками правовых или судебных органов, с агентами или контрагентами, что требует определенных навыков и знаний из области психологии делового общения.</a:t>
            </a:r>
          </a:p>
          <a:p>
            <a:pPr marL="0" indent="450000" algn="just">
              <a:lnSpc>
                <a:spcPct val="140000"/>
              </a:lnSpc>
              <a:spcBef>
                <a:spcPts val="0"/>
              </a:spcBef>
              <a:buNone/>
            </a:pPr>
            <a:r>
              <a:rPr lang="ru-RU" sz="2900" dirty="0" smtClean="0"/>
              <a:t>Умение правильно и адекватно вести себя во время делового общения - одно из основных составляющих успеха делового человека и руководителя. Умение бесконфликтно и продуктивно провести этот процесс является одним из самых необходимым качеств для того, кто хочет достичь успеха в деловой сфере. То есть вы обязаны обладать знаниями из областей, как этика и этикет, что позволит вам с "лицом" выйти из любых переговоров и деловых контактов.</a:t>
            </a:r>
          </a:p>
          <a:p>
            <a:endParaRPr lang="ru-RU"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000" dirty="0" smtClean="0">
                <a:latin typeface="+mn-lt"/>
              </a:rPr>
              <a:t>Заключение</a:t>
            </a:r>
            <a:endParaRPr lang="ru-RU" sz="4000" dirty="0">
              <a:latin typeface="+mn-lt"/>
            </a:endParaRPr>
          </a:p>
        </p:txBody>
      </p:sp>
      <p:sp>
        <p:nvSpPr>
          <p:cNvPr id="3" name="Содержимое 2"/>
          <p:cNvSpPr>
            <a:spLocks noGrp="1"/>
          </p:cNvSpPr>
          <p:nvPr>
            <p:ph idx="1"/>
          </p:nvPr>
        </p:nvSpPr>
        <p:spPr/>
        <p:txBody>
          <a:bodyPr>
            <a:normAutofit/>
          </a:bodyPr>
          <a:lstStyle/>
          <a:p>
            <a:pPr marL="0" indent="450000" algn="just">
              <a:lnSpc>
                <a:spcPct val="160000"/>
              </a:lnSpc>
              <a:spcBef>
                <a:spcPts val="0"/>
              </a:spcBef>
              <a:buNone/>
            </a:pPr>
            <a:r>
              <a:rPr lang="ru-RU" sz="1800" dirty="0" smtClean="0"/>
              <a:t>Также необходимо уметь управлять процессом, воздействуя на людей таким образом, чтобы не возникло напряженной или конфликтной ситуации. Для этого существует ряд моментов, соблюдение которых позволяет наиболее эффективно вступать в переговоры с людьми, уметь убеждать и достигать тем самым поставленных целей и задач, ради которых начинался процесс беседы. Выбрав цель беседы, нужно уметь убедить партнеров в правильности вашей точки зрения, без давления и не навязывая свою точку зрения.</a:t>
            </a:r>
            <a:endParaRPr lang="ru-RU" sz="18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Documents and Settings\Klinch\Рабочий стол\диалог-6.jpg"/>
          <p:cNvPicPr>
            <a:picLocks noChangeAspect="1" noChangeArrowheads="1"/>
          </p:cNvPicPr>
          <p:nvPr/>
        </p:nvPicPr>
        <p:blipFill>
          <a:blip r:embed="rId2" cstate="print"/>
          <a:srcRect/>
          <a:stretch>
            <a:fillRect/>
          </a:stretch>
        </p:blipFill>
        <p:spPr bwMode="auto">
          <a:xfrm>
            <a:off x="2209800" y="685800"/>
            <a:ext cx="5260975" cy="5589376"/>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Классическая">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154</TotalTime>
  <Words>1843</Words>
  <Application>Microsoft Office PowerPoint</Application>
  <PresentationFormat>Экран (4:3)</PresentationFormat>
  <Paragraphs>71</Paragraphs>
  <Slides>23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23</vt:i4>
      </vt:variant>
    </vt:vector>
  </HeadingPairs>
  <TitlesOfParts>
    <vt:vector size="24" baseType="lpstr">
      <vt:lpstr>Солнцестояние</vt:lpstr>
      <vt:lpstr>План</vt:lpstr>
      <vt:lpstr>Сущность делового общения</vt:lpstr>
      <vt:lpstr>Сущность делового общения</vt:lpstr>
      <vt:lpstr>Сущность делового общения</vt:lpstr>
      <vt:lpstr>Сущность делового общения</vt:lpstr>
      <vt:lpstr>Сущность делового общения</vt:lpstr>
      <vt:lpstr>Сущность делового общения</vt:lpstr>
      <vt:lpstr>Виды делового общения </vt:lpstr>
      <vt:lpstr>Виды делового общения </vt:lpstr>
      <vt:lpstr>Виды делового общения </vt:lpstr>
      <vt:lpstr>Виды делового общения </vt:lpstr>
      <vt:lpstr>Виды делового общения </vt:lpstr>
      <vt:lpstr> Основные формы делового общения </vt:lpstr>
      <vt:lpstr>Основные формы делового общения</vt:lpstr>
      <vt:lpstr>Основные формы делового общения</vt:lpstr>
      <vt:lpstr>Основные формы делового общения</vt:lpstr>
      <vt:lpstr>Основные формы делового общения</vt:lpstr>
      <vt:lpstr>Основные формы делового общения</vt:lpstr>
      <vt:lpstr>Основные формы делового общения</vt:lpstr>
      <vt:lpstr>Основные формы делового общения</vt:lpstr>
      <vt:lpstr>Заключение</vt:lpstr>
      <vt:lpstr>Заключение</vt:lpstr>
      <vt:lpstr>Слайд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План</dc:title>
  <cp:lastModifiedBy>Owner</cp:lastModifiedBy>
  <cp:revision>23</cp:revision>
  <dcterms:modified xsi:type="dcterms:W3CDTF">2013-11-28T11:54:55Z</dcterms:modified>
</cp:coreProperties>
</file>